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7" r:id="rId2"/>
    <p:sldId id="271" r:id="rId3"/>
    <p:sldId id="275" r:id="rId4"/>
    <p:sldId id="272" r:id="rId5"/>
    <p:sldId id="274" r:id="rId6"/>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725"/>
    <p:restoredTop sz="94698"/>
  </p:normalViewPr>
  <p:slideViewPr>
    <p:cSldViewPr snapToGrid="0">
      <p:cViewPr varScale="1">
        <p:scale>
          <a:sx n="202" d="100"/>
          <a:sy n="202" d="100"/>
        </p:scale>
        <p:origin x="192" y="8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FF27B-557D-334F-8D5E-B327C5A298E9}" type="datetimeFigureOut">
              <a:rPr lang="en-AU" smtClean="0"/>
              <a:t>23/10/2024</a:t>
            </a:fld>
            <a:endParaRPr lang="en-AU" dirty="0"/>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5C736-FAD4-1E4D-89A5-433D4AA2963B}" type="slidenum">
              <a:rPr lang="en-AU" smtClean="0"/>
              <a:t>‹#›</a:t>
            </a:fld>
            <a:endParaRPr lang="en-AU" dirty="0"/>
          </a:p>
        </p:txBody>
      </p:sp>
    </p:spTree>
    <p:extLst>
      <p:ext uri="{BB962C8B-B14F-4D97-AF65-F5344CB8AC3E}">
        <p14:creationId xmlns:p14="http://schemas.microsoft.com/office/powerpoint/2010/main" val="11378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1</a:t>
            </a:fld>
            <a:endParaRPr lang="en-AU" dirty="0"/>
          </a:p>
        </p:txBody>
      </p:sp>
    </p:spTree>
    <p:extLst>
      <p:ext uri="{BB962C8B-B14F-4D97-AF65-F5344CB8AC3E}">
        <p14:creationId xmlns:p14="http://schemas.microsoft.com/office/powerpoint/2010/main" val="3227804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5</a:t>
            </a:fld>
            <a:endParaRPr lang="en-AU" dirty="0"/>
          </a:p>
        </p:txBody>
      </p:sp>
    </p:spTree>
    <p:extLst>
      <p:ext uri="{BB962C8B-B14F-4D97-AF65-F5344CB8AC3E}">
        <p14:creationId xmlns:p14="http://schemas.microsoft.com/office/powerpoint/2010/main" val="286588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a:prstGeom prst="rect">
            <a:avLst/>
          </a:prstGeom>
        </p:spPr>
        <p:txBody>
          <a:bodyPr anchor="b">
            <a:normAutofit/>
          </a:bodyPr>
          <a:lstStyle>
            <a:lvl1pPr algn="ctr">
              <a:defRPr sz="2400" baseline="0">
                <a:latin typeface="Times New Roman" panose="02020603050405020304" pitchFamily="18" charset="0"/>
              </a:defRPr>
            </a:lvl1pPr>
          </a:lstStyle>
          <a:p>
            <a:r>
              <a:rPr lang="en-GB" dirty="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baseline="0">
                <a:latin typeface="Times New Roman" panose="02020603050405020304"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10/23/24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93368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10/23/24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7299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10/23/24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407995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10/23/24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79141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a:prstGeom prst="rect">
            <a:avLst/>
          </a:prstGeo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4E6CF7E-C746-084D-BF17-6C523B0D2ACF}" type="datetimeFigureOut">
              <a:rPr lang="en-US" smtClean="0"/>
              <a:t>10/23/24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403530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4E6CF7E-C746-084D-BF17-6C523B0D2ACF}" type="datetimeFigureOut">
              <a:rPr lang="en-US" smtClean="0"/>
              <a:t>10/23/24</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36911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E6CF7E-C746-084D-BF17-6C523B0D2ACF}" type="datetimeFigureOut">
              <a:rPr lang="en-US" smtClean="0"/>
              <a:t>10/23/24</a:t>
            </a:fld>
            <a:endParaRPr lang="en-US" dirty="0"/>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664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4E6CF7E-C746-084D-BF17-6C523B0D2ACF}" type="datetimeFigureOut">
              <a:rPr lang="en-US" smtClean="0"/>
              <a:t>10/23/24</a:t>
            </a:fld>
            <a:endParaRPr lang="en-US" dirty="0"/>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866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CF7E-C746-084D-BF17-6C523B0D2ACF}" type="datetimeFigureOut">
              <a:rPr lang="en-US" smtClean="0"/>
              <a:t>10/23/24</a:t>
            </a:fld>
            <a:endParaRPr lang="en-US" dirty="0"/>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52871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10/23/24</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1127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dirty="0"/>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10/23/24</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187151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606954"/>
            <a:ext cx="7886700" cy="362611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b="0" i="0">
                <a:solidFill>
                  <a:schemeClr val="tx1">
                    <a:tint val="82000"/>
                  </a:schemeClr>
                </a:solidFill>
                <a:latin typeface="Times New Roman" panose="02020603050405020304" pitchFamily="18" charset="0"/>
              </a:defRPr>
            </a:lvl1pPr>
          </a:lstStyle>
          <a:p>
            <a:fld id="{D4E6CF7E-C746-084D-BF17-6C523B0D2ACF}" type="datetimeFigureOut">
              <a:rPr lang="en-US" smtClean="0"/>
              <a:pPr/>
              <a:t>10/23/24</a:t>
            </a:fld>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b="0" i="0">
                <a:solidFill>
                  <a:schemeClr val="tx1">
                    <a:tint val="82000"/>
                  </a:schemeClr>
                </a:solidFill>
                <a:latin typeface="Times New Roman" panose="02020603050405020304" pitchFamily="18" charset="0"/>
              </a:defRPr>
            </a:lvl1pPr>
          </a:lstStyle>
          <a:p>
            <a:fld id="{32A23974-83D8-7045-B8FB-83D6C4E40E34}" type="slidenum">
              <a:rPr lang="en-US" smtClean="0"/>
              <a:pPr/>
              <a:t>‹#›</a:t>
            </a:fld>
            <a:endParaRPr lang="en-US" dirty="0"/>
          </a:p>
        </p:txBody>
      </p:sp>
    </p:spTree>
    <p:extLst>
      <p:ext uri="{BB962C8B-B14F-4D97-AF65-F5344CB8AC3E}">
        <p14:creationId xmlns:p14="http://schemas.microsoft.com/office/powerpoint/2010/main" val="14470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0" i="0" kern="1200">
          <a:solidFill>
            <a:schemeClr val="tx1"/>
          </a:solidFill>
          <a:latin typeface="Times New Roman" panose="02020603050405020304" pitchFamily="18"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E145E-7437-5592-0FFF-32B24FCB537F}"/>
              </a:ext>
            </a:extLst>
          </p:cNvPr>
          <p:cNvSpPr txBox="1">
            <a:spLocks noChangeArrowheads="1"/>
          </p:cNvSpPr>
          <p:nvPr/>
        </p:nvSpPr>
        <p:spPr bwMode="auto">
          <a:xfrm>
            <a:off x="0" y="5999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Times New Roman" panose="02020603050405020304" pitchFamily="18" charset="0"/>
                <a:ea typeface="+mn-ea"/>
                <a:cs typeface="+mn-cs"/>
              </a:rPr>
              <a:t>Luke 18:31-43</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lang="en-US" kern="0" dirty="0">
                <a:solidFill>
                  <a:schemeClr val="bg1"/>
                </a:solidFill>
                <a:latin typeface="Times New Roman" panose="02020603050405020304" pitchFamily="18" charset="0"/>
                <a:ea typeface="+mn-ea"/>
                <a:cs typeface="Times New Roman" panose="02020603050405020304" pitchFamily="18" charset="0"/>
              </a:rPr>
              <a:t>3 Slides</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390271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4634410"/>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3000" b="1" baseline="30000" dirty="0">
                <a:solidFill>
                  <a:srgbClr val="FFFFFF"/>
                </a:solidFill>
                <a:effectLst/>
                <a:latin typeface="Times New Roman" panose="02020603050405020304" pitchFamily="18" charset="0"/>
                <a:ea typeface="Times New Roman" panose="02020603050405020304" pitchFamily="18" charset="0"/>
              </a:rPr>
              <a:t>31 </a:t>
            </a:r>
            <a:r>
              <a:rPr lang="en-AU" sz="3000" dirty="0">
                <a:solidFill>
                  <a:srgbClr val="FFFFFF"/>
                </a:solidFill>
                <a:effectLst/>
                <a:latin typeface="Times New Roman" panose="02020603050405020304" pitchFamily="18" charset="0"/>
                <a:ea typeface="Times New Roman" panose="02020603050405020304" pitchFamily="18" charset="0"/>
              </a:rPr>
              <a:t>And taking the twelve, he said to them, “See, we are going up to Jerusalem, and everything that is written about the Son of Man by the prophets will be accomplished.  </a:t>
            </a:r>
            <a:r>
              <a:rPr lang="en-AU" sz="3000" b="1" baseline="30000" dirty="0">
                <a:solidFill>
                  <a:srgbClr val="FFFFFF"/>
                </a:solidFill>
                <a:effectLst/>
                <a:latin typeface="Times New Roman" panose="02020603050405020304" pitchFamily="18" charset="0"/>
                <a:ea typeface="Times New Roman" panose="02020603050405020304" pitchFamily="18" charset="0"/>
              </a:rPr>
              <a:t>32 </a:t>
            </a:r>
            <a:r>
              <a:rPr lang="en-AU" sz="3000" dirty="0">
                <a:solidFill>
                  <a:srgbClr val="FFFFFF"/>
                </a:solidFill>
                <a:effectLst/>
                <a:latin typeface="Times New Roman" panose="02020603050405020304" pitchFamily="18" charset="0"/>
                <a:ea typeface="Times New Roman" panose="02020603050405020304" pitchFamily="18" charset="0"/>
              </a:rPr>
              <a:t>For he will be delivered over to the Gentiles and will be mocked and shamefully treated and spit upon.  </a:t>
            </a:r>
            <a:r>
              <a:rPr lang="en-AU" sz="3000" b="1" baseline="30000" dirty="0">
                <a:solidFill>
                  <a:srgbClr val="FFFFFF"/>
                </a:solidFill>
                <a:effectLst/>
                <a:latin typeface="Times New Roman" panose="02020603050405020304" pitchFamily="18" charset="0"/>
                <a:ea typeface="Times New Roman" panose="02020603050405020304" pitchFamily="18" charset="0"/>
              </a:rPr>
              <a:t>33 </a:t>
            </a:r>
            <a:r>
              <a:rPr lang="en-AU" sz="3000" dirty="0">
                <a:solidFill>
                  <a:srgbClr val="FFFFFF"/>
                </a:solidFill>
                <a:effectLst/>
                <a:latin typeface="Times New Roman" panose="02020603050405020304" pitchFamily="18" charset="0"/>
                <a:ea typeface="Times New Roman" panose="02020603050405020304" pitchFamily="18" charset="0"/>
              </a:rPr>
              <a:t>And after flogging him, they will kill him, and on the third day he will rise.”  </a:t>
            </a:r>
            <a:r>
              <a:rPr lang="en-AU" sz="3000" b="1" baseline="30000" dirty="0">
                <a:solidFill>
                  <a:srgbClr val="FFFFFF"/>
                </a:solidFill>
                <a:effectLst/>
                <a:latin typeface="Times New Roman" panose="02020603050405020304" pitchFamily="18" charset="0"/>
                <a:ea typeface="Times New Roman" panose="02020603050405020304" pitchFamily="18" charset="0"/>
              </a:rPr>
              <a:t>34 </a:t>
            </a:r>
            <a:r>
              <a:rPr lang="en-AU" sz="3000" dirty="0">
                <a:solidFill>
                  <a:srgbClr val="FFFFFF"/>
                </a:solidFill>
                <a:effectLst/>
                <a:latin typeface="Times New Roman" panose="02020603050405020304" pitchFamily="18" charset="0"/>
                <a:ea typeface="Times New Roman" panose="02020603050405020304" pitchFamily="18" charset="0"/>
              </a:rPr>
              <a:t>But they understood none of these things.  This saying was hidden from them, and they did not grasp what was said.</a:t>
            </a:r>
            <a:r>
              <a:rPr lang="en-AU" sz="3000" dirty="0">
                <a:effectLst/>
              </a:rPr>
              <a:t> </a:t>
            </a:r>
            <a:endParaRPr lang="en-AU" sz="30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993628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3619324"/>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3000" b="1" baseline="30000" dirty="0">
                <a:solidFill>
                  <a:srgbClr val="FFFFFF"/>
                </a:solidFill>
                <a:effectLst/>
                <a:latin typeface="Times New Roman" panose="02020603050405020304" pitchFamily="18" charset="0"/>
                <a:ea typeface="Times New Roman" panose="02020603050405020304" pitchFamily="18" charset="0"/>
              </a:rPr>
              <a:t>35 </a:t>
            </a:r>
            <a:r>
              <a:rPr lang="en-AU" sz="3000" dirty="0">
                <a:solidFill>
                  <a:srgbClr val="FFFFFF"/>
                </a:solidFill>
                <a:effectLst/>
                <a:latin typeface="Times New Roman" panose="02020603050405020304" pitchFamily="18" charset="0"/>
                <a:ea typeface="Times New Roman" panose="02020603050405020304" pitchFamily="18" charset="0"/>
              </a:rPr>
              <a:t>As he drew near to Jericho, a blind man was sitting by the roadside begging.  </a:t>
            </a:r>
            <a:r>
              <a:rPr lang="en-AU" sz="3000" b="1" baseline="30000" dirty="0">
                <a:solidFill>
                  <a:srgbClr val="FFFFFF"/>
                </a:solidFill>
                <a:effectLst/>
                <a:latin typeface="Times New Roman" panose="02020603050405020304" pitchFamily="18" charset="0"/>
                <a:ea typeface="Times New Roman" panose="02020603050405020304" pitchFamily="18" charset="0"/>
              </a:rPr>
              <a:t>36 </a:t>
            </a:r>
            <a:r>
              <a:rPr lang="en-AU" sz="3000" dirty="0">
                <a:solidFill>
                  <a:srgbClr val="FFFFFF"/>
                </a:solidFill>
                <a:effectLst/>
                <a:latin typeface="Times New Roman" panose="02020603050405020304" pitchFamily="18" charset="0"/>
                <a:ea typeface="Times New Roman" panose="02020603050405020304" pitchFamily="18" charset="0"/>
              </a:rPr>
              <a:t>And hearing a crowd going by, he inquired what this meant.  </a:t>
            </a:r>
            <a:r>
              <a:rPr lang="en-AU" sz="3000" b="1" baseline="30000" dirty="0">
                <a:solidFill>
                  <a:srgbClr val="FFFFFF"/>
                </a:solidFill>
                <a:effectLst/>
                <a:latin typeface="Times New Roman" panose="02020603050405020304" pitchFamily="18" charset="0"/>
                <a:ea typeface="Times New Roman" panose="02020603050405020304" pitchFamily="18" charset="0"/>
              </a:rPr>
              <a:t>37 </a:t>
            </a:r>
            <a:r>
              <a:rPr lang="en-AU" sz="3000" dirty="0">
                <a:solidFill>
                  <a:srgbClr val="FFFFFF"/>
                </a:solidFill>
                <a:effectLst/>
                <a:latin typeface="Times New Roman" panose="02020603050405020304" pitchFamily="18" charset="0"/>
                <a:ea typeface="Times New Roman" panose="02020603050405020304" pitchFamily="18" charset="0"/>
              </a:rPr>
              <a:t>They told him, “Jesus of Nazareth is passing by.”  </a:t>
            </a:r>
            <a:r>
              <a:rPr lang="en-AU" sz="3000" b="1" baseline="30000" dirty="0">
                <a:solidFill>
                  <a:srgbClr val="FFFFFF"/>
                </a:solidFill>
                <a:effectLst/>
                <a:latin typeface="Times New Roman" panose="02020603050405020304" pitchFamily="18" charset="0"/>
                <a:ea typeface="Times New Roman" panose="02020603050405020304" pitchFamily="18" charset="0"/>
              </a:rPr>
              <a:t>38 </a:t>
            </a:r>
            <a:r>
              <a:rPr lang="en-AU" sz="3000" dirty="0">
                <a:solidFill>
                  <a:srgbClr val="FFFFFF"/>
                </a:solidFill>
                <a:effectLst/>
                <a:latin typeface="Times New Roman" panose="02020603050405020304" pitchFamily="18" charset="0"/>
                <a:ea typeface="Times New Roman" panose="02020603050405020304" pitchFamily="18" charset="0"/>
              </a:rPr>
              <a:t>And he cried out, “Jesus, Son of David, have mercy on me!”  </a:t>
            </a:r>
            <a:r>
              <a:rPr lang="en-AU" sz="3000" b="1" baseline="30000" dirty="0">
                <a:solidFill>
                  <a:srgbClr val="FFFFFF"/>
                </a:solidFill>
                <a:effectLst/>
                <a:latin typeface="Times New Roman" panose="02020603050405020304" pitchFamily="18" charset="0"/>
                <a:ea typeface="Times New Roman" panose="02020603050405020304" pitchFamily="18" charset="0"/>
              </a:rPr>
              <a:t>39 </a:t>
            </a:r>
            <a:r>
              <a:rPr lang="en-AU" sz="3000" dirty="0">
                <a:solidFill>
                  <a:srgbClr val="FFFFFF"/>
                </a:solidFill>
                <a:effectLst/>
                <a:latin typeface="Times New Roman" panose="02020603050405020304" pitchFamily="18" charset="0"/>
                <a:ea typeface="Times New Roman" panose="02020603050405020304" pitchFamily="18" charset="0"/>
              </a:rPr>
              <a:t>And those who were in front rebuked him, telling him to be silent.  But he cried out all the more, “Son of David, have mercy on me!”</a:t>
            </a:r>
            <a:endParaRPr lang="en-AU" sz="30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698725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4126579"/>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3000" b="1" baseline="30000" dirty="0">
                <a:solidFill>
                  <a:srgbClr val="FFFFFF"/>
                </a:solidFill>
                <a:effectLst/>
                <a:latin typeface="Times New Roman" panose="02020603050405020304" pitchFamily="18" charset="0"/>
                <a:ea typeface="Times New Roman" panose="02020603050405020304" pitchFamily="18" charset="0"/>
              </a:rPr>
              <a:t>40 </a:t>
            </a:r>
            <a:r>
              <a:rPr lang="en-AU" sz="3000" dirty="0">
                <a:solidFill>
                  <a:srgbClr val="FFFFFF"/>
                </a:solidFill>
                <a:effectLst/>
                <a:latin typeface="Times New Roman" panose="02020603050405020304" pitchFamily="18" charset="0"/>
                <a:ea typeface="Times New Roman" panose="02020603050405020304" pitchFamily="18" charset="0"/>
              </a:rPr>
              <a:t>And Jesus stopped and commanded him to be brought to him.  And when he came near, he asked him, </a:t>
            </a:r>
            <a:r>
              <a:rPr lang="en-AU" sz="3000" b="1" baseline="30000" dirty="0">
                <a:solidFill>
                  <a:srgbClr val="FFFFFF"/>
                </a:solidFill>
                <a:effectLst/>
                <a:latin typeface="Times New Roman" panose="02020603050405020304" pitchFamily="18" charset="0"/>
                <a:ea typeface="Times New Roman" panose="02020603050405020304" pitchFamily="18" charset="0"/>
              </a:rPr>
              <a:t>41 </a:t>
            </a:r>
            <a:r>
              <a:rPr lang="en-AU" sz="3000" dirty="0">
                <a:solidFill>
                  <a:srgbClr val="FFFFFF"/>
                </a:solidFill>
                <a:effectLst/>
                <a:latin typeface="Times New Roman" panose="02020603050405020304" pitchFamily="18" charset="0"/>
                <a:ea typeface="Times New Roman" panose="02020603050405020304" pitchFamily="18" charset="0"/>
              </a:rPr>
              <a:t>“What do you want me to do for you?”  He said, “Lord, let me recover my sight.”  </a:t>
            </a:r>
            <a:r>
              <a:rPr lang="en-AU" sz="3000" b="1" baseline="30000" dirty="0">
                <a:solidFill>
                  <a:srgbClr val="FFFFFF"/>
                </a:solidFill>
                <a:effectLst/>
                <a:latin typeface="Times New Roman" panose="02020603050405020304" pitchFamily="18" charset="0"/>
                <a:ea typeface="Times New Roman" panose="02020603050405020304" pitchFamily="18" charset="0"/>
              </a:rPr>
              <a:t>42 </a:t>
            </a:r>
            <a:r>
              <a:rPr lang="en-AU" sz="3000" dirty="0">
                <a:solidFill>
                  <a:srgbClr val="FFFFFF"/>
                </a:solidFill>
                <a:effectLst/>
                <a:latin typeface="Times New Roman" panose="02020603050405020304" pitchFamily="18" charset="0"/>
                <a:ea typeface="Times New Roman" panose="02020603050405020304" pitchFamily="18" charset="0"/>
              </a:rPr>
              <a:t>And Jesus said to him, “Recover your sight;  your faith has made you well.”  </a:t>
            </a:r>
            <a:r>
              <a:rPr lang="en-AU" sz="3000" b="1" baseline="30000" dirty="0">
                <a:solidFill>
                  <a:srgbClr val="FFFFFF"/>
                </a:solidFill>
                <a:effectLst/>
                <a:latin typeface="Times New Roman" panose="02020603050405020304" pitchFamily="18" charset="0"/>
                <a:ea typeface="Times New Roman" panose="02020603050405020304" pitchFamily="18" charset="0"/>
              </a:rPr>
              <a:t>43 </a:t>
            </a:r>
            <a:r>
              <a:rPr lang="en-AU" sz="3000" dirty="0">
                <a:solidFill>
                  <a:srgbClr val="FFFFFF"/>
                </a:solidFill>
                <a:effectLst/>
                <a:latin typeface="Times New Roman" panose="02020603050405020304" pitchFamily="18" charset="0"/>
                <a:ea typeface="Times New Roman" panose="02020603050405020304" pitchFamily="18" charset="0"/>
              </a:rPr>
              <a:t>And immediately he recovered his sight and followed him, glorifying God.  And all the people, when they saw it, gave praise to God.</a:t>
            </a:r>
            <a:r>
              <a:rPr lang="en-AU" sz="3000" dirty="0">
                <a:effectLst/>
              </a:rPr>
              <a:t> </a:t>
            </a:r>
            <a:endParaRPr lang="en-AU" sz="30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545628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0" y="0"/>
            <a:ext cx="9144000"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Blinded  to  the  Significance  of  Jesus</a:t>
            </a:r>
          </a:p>
        </p:txBody>
      </p:sp>
      <p:sp>
        <p:nvSpPr>
          <p:cNvPr id="4" name="TextBox 3">
            <a:extLst>
              <a:ext uri="{FF2B5EF4-FFF2-40B4-BE49-F238E27FC236}">
                <a16:creationId xmlns:a16="http://schemas.microsoft.com/office/drawing/2014/main" id="{B8454716-C142-2DEC-EC14-D256A76DFB37}"/>
              </a:ext>
            </a:extLst>
          </p:cNvPr>
          <p:cNvSpPr txBox="1"/>
          <p:nvPr/>
        </p:nvSpPr>
        <p:spPr>
          <a:xfrm>
            <a:off x="116959" y="1382583"/>
            <a:ext cx="8948594" cy="1077218"/>
          </a:xfrm>
          <a:prstGeom prst="rect">
            <a:avLst/>
          </a:prstGeom>
          <a:solidFill>
            <a:schemeClr val="bg1"/>
          </a:solidFill>
        </p:spPr>
        <p:txBody>
          <a:bodyPr wrap="square" rtlCol="0">
            <a:spAutoFit/>
          </a:bodyPr>
          <a:lstStyle/>
          <a:p>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31 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And taking the twelve, he said to them,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“See, we are going up to Jerusalem, and everything that is written about the Son of Man by the prophets will be accomplished.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32 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he will be delivered over to the Gentiles and will be mocked and shamefully treated and spit upon.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33 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And after flogging him, they will kill him, and on the third day he will rise.”</a:t>
            </a:r>
            <a:r>
              <a:rPr lang="en-AU" sz="1600" dirty="0"/>
              <a:t> </a:t>
            </a:r>
            <a:endParaRPr lang="en-AU" sz="1600" dirty="0">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122EABEF-D8ED-3F59-A9FC-D2ED8F989CA6}"/>
              </a:ext>
            </a:extLst>
          </p:cNvPr>
          <p:cNvSpPr txBox="1"/>
          <p:nvPr/>
        </p:nvSpPr>
        <p:spPr>
          <a:xfrm>
            <a:off x="97700" y="430887"/>
            <a:ext cx="8948595" cy="923330"/>
          </a:xfrm>
          <a:prstGeom prst="rect">
            <a:avLst/>
          </a:prstGeom>
          <a:noFill/>
          <a:ln>
            <a:solidFill>
              <a:schemeClr val="bg1"/>
            </a:solid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When the message of Jesus and Salvation from sins is proclaimed:</a:t>
            </a:r>
            <a:r>
              <a:rPr lang="en-AU" dirty="0">
                <a:solidFill>
                  <a:schemeClr val="bg1"/>
                </a:solidFill>
                <a:latin typeface="Times New Roman" panose="02020603050405020304" pitchFamily="18" charset="0"/>
                <a:cs typeface="Times New Roman" panose="02020603050405020304" pitchFamily="18" charset="0"/>
              </a:rPr>
              <a:t>  </a:t>
            </a:r>
          </a:p>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many see it as “foolishness”, and don’t ‘get it’.</a:t>
            </a:r>
          </a:p>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for some, it is the wisdom of God that changes their life (an eternal sure &amp; certain hope)</a:t>
            </a:r>
          </a:p>
        </p:txBody>
      </p:sp>
      <p:sp>
        <p:nvSpPr>
          <p:cNvPr id="12" name="TextBox 11">
            <a:extLst>
              <a:ext uri="{FF2B5EF4-FFF2-40B4-BE49-F238E27FC236}">
                <a16:creationId xmlns:a16="http://schemas.microsoft.com/office/drawing/2014/main" id="{AE292B95-ADF2-F1A1-E4DD-19B5775D91AE}"/>
              </a:ext>
            </a:extLst>
          </p:cNvPr>
          <p:cNvSpPr txBox="1"/>
          <p:nvPr/>
        </p:nvSpPr>
        <p:spPr>
          <a:xfrm>
            <a:off x="78447" y="2438477"/>
            <a:ext cx="8910079"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suffered enormous physical pain and torture</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He also suffered dreadful humiliation.  A Holy God, mocked and humiliated by His creation.</a:t>
            </a:r>
          </a:p>
        </p:txBody>
      </p:sp>
      <p:sp>
        <p:nvSpPr>
          <p:cNvPr id="3" name="TextBox 2">
            <a:extLst>
              <a:ext uri="{FF2B5EF4-FFF2-40B4-BE49-F238E27FC236}">
                <a16:creationId xmlns:a16="http://schemas.microsoft.com/office/drawing/2014/main" id="{F2E4B4CC-FE59-95CB-09B8-920FBFBF76B9}"/>
              </a:ext>
            </a:extLst>
          </p:cNvPr>
          <p:cNvSpPr txBox="1"/>
          <p:nvPr/>
        </p:nvSpPr>
        <p:spPr>
          <a:xfrm>
            <a:off x="665821" y="3103721"/>
            <a:ext cx="7666582" cy="923330"/>
          </a:xfrm>
          <a:prstGeom prst="rect">
            <a:avLst/>
          </a:prstGeom>
          <a:noFill/>
          <a:ln>
            <a:solidFill>
              <a:schemeClr val="bg1"/>
            </a:solid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suffering, death and resurrection of Jesus, was always part of God’s purpose.</a:t>
            </a:r>
            <a:endParaRPr lang="en-AU" dirty="0">
              <a:solidFill>
                <a:schemeClr val="bg1"/>
              </a:solidFill>
              <a:latin typeface="Times New Roman" panose="02020603050405020304" pitchFamily="18" charset="0"/>
              <a:cs typeface="Times New Roman" panose="02020603050405020304" pitchFamily="18" charset="0"/>
            </a:endParaRPr>
          </a:p>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Told by the Old Testament Prophets.</a:t>
            </a:r>
          </a:p>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Disciples would remember the words of Jesus when they came to pass.</a:t>
            </a:r>
          </a:p>
        </p:txBody>
      </p:sp>
      <p:sp>
        <p:nvSpPr>
          <p:cNvPr id="7" name="TextBox 6">
            <a:extLst>
              <a:ext uri="{FF2B5EF4-FFF2-40B4-BE49-F238E27FC236}">
                <a16:creationId xmlns:a16="http://schemas.microsoft.com/office/drawing/2014/main" id="{06D06ADE-A721-E8B2-9431-399186CE899C}"/>
              </a:ext>
            </a:extLst>
          </p:cNvPr>
          <p:cNvSpPr txBox="1"/>
          <p:nvPr/>
        </p:nvSpPr>
        <p:spPr>
          <a:xfrm>
            <a:off x="0" y="4027051"/>
            <a:ext cx="1959669"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The Son of David:  </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90805226-2B85-4135-9815-9E2FB12BAEB7}"/>
              </a:ext>
            </a:extLst>
          </p:cNvPr>
          <p:cNvSpPr txBox="1"/>
          <p:nvPr/>
        </p:nvSpPr>
        <p:spPr>
          <a:xfrm>
            <a:off x="1881426" y="4027051"/>
            <a:ext cx="6749457"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Messianic title.    Jesus is Messiah;   The anointed one of God</a:t>
            </a:r>
          </a:p>
        </p:txBody>
      </p:sp>
      <p:sp>
        <p:nvSpPr>
          <p:cNvPr id="10" name="TextBox 9">
            <a:extLst>
              <a:ext uri="{FF2B5EF4-FFF2-40B4-BE49-F238E27FC236}">
                <a16:creationId xmlns:a16="http://schemas.microsoft.com/office/drawing/2014/main" id="{2AF8AA01-CE34-C985-256D-A3F473E07CB7}"/>
              </a:ext>
            </a:extLst>
          </p:cNvPr>
          <p:cNvSpPr txBox="1"/>
          <p:nvPr/>
        </p:nvSpPr>
        <p:spPr>
          <a:xfrm>
            <a:off x="315763" y="4339680"/>
            <a:ext cx="8828237"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Blind Man could “see” who Jesus truly is.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 faith, he wouldn’t be quiet.  He called out to Jesus for saving, healing mercy.</a:t>
            </a:r>
          </a:p>
        </p:txBody>
      </p:sp>
      <p:sp>
        <p:nvSpPr>
          <p:cNvPr id="11" name="TextBox 10">
            <a:extLst>
              <a:ext uri="{FF2B5EF4-FFF2-40B4-BE49-F238E27FC236}">
                <a16:creationId xmlns:a16="http://schemas.microsoft.com/office/drawing/2014/main" id="{762369CB-9AC7-1A30-31BA-4BEF4A35A7EF}"/>
              </a:ext>
            </a:extLst>
          </p:cNvPr>
          <p:cNvSpPr txBox="1"/>
          <p:nvPr/>
        </p:nvSpPr>
        <p:spPr>
          <a:xfrm>
            <a:off x="6578" y="5007235"/>
            <a:ext cx="9137422" cy="369332"/>
          </a:xfrm>
          <a:prstGeom prst="rect">
            <a:avLst/>
          </a:prstGeom>
          <a:noFill/>
          <a:ln>
            <a:noFill/>
          </a:ln>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We have nothing Jesus needs.  In total dependent humility, we call out to God for mercy.</a:t>
            </a:r>
            <a:endParaRPr lang="en-AU" dirty="0">
              <a:solidFill>
                <a:schemeClr val="bg1"/>
              </a:solidFill>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DD06E4B5-5739-7B99-F97A-80C784AF073E}"/>
              </a:ext>
            </a:extLst>
          </p:cNvPr>
          <p:cNvSpPr txBox="1"/>
          <p:nvPr/>
        </p:nvSpPr>
        <p:spPr>
          <a:xfrm>
            <a:off x="315763" y="5284234"/>
            <a:ext cx="8828237" cy="369332"/>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kind of faith that recognises who Jesus is.  Faith in Jesus (not in things).</a:t>
            </a:r>
          </a:p>
        </p:txBody>
      </p:sp>
    </p:spTree>
    <p:extLst>
      <p:ext uri="{BB962C8B-B14F-4D97-AF65-F5344CB8AC3E}">
        <p14:creationId xmlns:p14="http://schemas.microsoft.com/office/powerpoint/2010/main" val="368535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2" grpId="0" build="p"/>
      <p:bldP spid="3" grpId="0" animBg="1"/>
      <p:bldP spid="7" grpId="0"/>
      <p:bldP spid="8" grpId="0"/>
      <p:bldP spid="10" grpId="0"/>
      <p:bldP spid="11" grpId="0"/>
      <p:bldP spid="1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solidFill>
              <a:schemeClr val="bg1"/>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2871</TotalTime>
  <Words>586</Words>
  <Application>Microsoft Macintosh PowerPoint</Application>
  <PresentationFormat>On-screen Show (16:10)</PresentationFormat>
  <Paragraphs>33</Paragraphs>
  <Slides>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Aptos</vt:lpstr>
      <vt:lpstr>Arial</vt:lpstr>
      <vt:lpstr>Calibri</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Brumpton</dc:creator>
  <cp:lastModifiedBy>Michael Brumpton</cp:lastModifiedBy>
  <cp:revision>93</cp:revision>
  <cp:lastPrinted>2024-10-23T06:56:43Z</cp:lastPrinted>
  <dcterms:created xsi:type="dcterms:W3CDTF">2024-07-12T04:24:48Z</dcterms:created>
  <dcterms:modified xsi:type="dcterms:W3CDTF">2024-10-23T06:56:49Z</dcterms:modified>
</cp:coreProperties>
</file>